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0" r:id="rId6"/>
    <p:sldId id="258" r:id="rId7"/>
    <p:sldId id="266" r:id="rId8"/>
    <p:sldId id="265" r:id="rId9"/>
    <p:sldId id="262" r:id="rId10"/>
    <p:sldId id="269" r:id="rId11"/>
    <p:sldId id="263" r:id="rId12"/>
    <p:sldId id="268" r:id="rId13"/>
    <p:sldId id="264" r:id="rId14"/>
    <p:sldId id="271" r:id="rId15"/>
    <p:sldId id="270" r:id="rId16"/>
    <p:sldId id="272" r:id="rId17"/>
    <p:sldId id="27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538" y="4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46092-E054-A546-B4B0-4CD1FE6700B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DD57F-6E44-6F46-9A5B-57783D914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91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83425-C9A0-B842-9413-E052ADBB219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C58CE-AACF-D94E-8D77-360FBC087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686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4388" y="3468501"/>
            <a:ext cx="4214812" cy="7000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4388" y="4210146"/>
            <a:ext cx="4214812" cy="561415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24388" y="4819230"/>
            <a:ext cx="1022065" cy="273844"/>
          </a:xfrm>
        </p:spPr>
        <p:txBody>
          <a:bodyPr/>
          <a:lstStyle>
            <a:lvl1pPr algn="l">
              <a:defRPr/>
            </a:lvl1pPr>
          </a:lstStyle>
          <a:p>
            <a:fld id="{3EC51358-D1E6-1041-B7CB-62D6343EBC83}" type="datetime1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46453" y="4819230"/>
            <a:ext cx="3282394" cy="27384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171450"/>
            <a:ext cx="4235450" cy="3140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1783080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171450"/>
            <a:ext cx="2057400" cy="15293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1783080"/>
            <a:ext cx="2057400" cy="1529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SDSU-Ext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5" y="3513767"/>
            <a:ext cx="2841953" cy="1316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4EB5-A504-EA4C-8ECA-14E766A599AC}" type="datetime1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1" y="1489472"/>
            <a:ext cx="3657413" cy="147447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lnSpc>
                <a:spcPct val="80000"/>
              </a:lnSpc>
              <a:defRPr sz="2400"/>
            </a:lvl2pPr>
            <a:lvl3pPr>
              <a:lnSpc>
                <a:spcPct val="80000"/>
              </a:lnSpc>
              <a:defRPr sz="2400"/>
            </a:lvl3pPr>
            <a:lvl4pPr>
              <a:lnSpc>
                <a:spcPct val="80000"/>
              </a:lnSpc>
              <a:defRPr sz="2400"/>
            </a:lvl4pPr>
            <a:lvl5pPr>
              <a:lnSpc>
                <a:spcPct val="80000"/>
              </a:lnSpc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1" y="3123724"/>
            <a:ext cx="3657413" cy="147447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lnSpc>
                <a:spcPct val="80000"/>
              </a:lnSpc>
              <a:defRPr sz="2400"/>
            </a:lvl2pPr>
            <a:lvl3pPr>
              <a:lnSpc>
                <a:spcPct val="80000"/>
              </a:lnSpc>
              <a:defRPr sz="2400"/>
            </a:lvl3pPr>
            <a:lvl4pPr>
              <a:lnSpc>
                <a:spcPct val="80000"/>
              </a:lnSpc>
              <a:defRPr sz="2400"/>
            </a:lvl4pPr>
            <a:lvl5pPr>
              <a:lnSpc>
                <a:spcPct val="80000"/>
              </a:lnSpc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489472"/>
            <a:ext cx="3657600" cy="147447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lnSpc>
                <a:spcPct val="80000"/>
              </a:lnSpc>
              <a:defRPr sz="2400"/>
            </a:lvl2pPr>
            <a:lvl3pPr>
              <a:lnSpc>
                <a:spcPct val="80000"/>
              </a:lnSpc>
              <a:defRPr sz="2400"/>
            </a:lvl3pPr>
            <a:lvl4pPr>
              <a:lnSpc>
                <a:spcPct val="80000"/>
              </a:lnSpc>
              <a:defRPr sz="2400"/>
            </a:lvl4pPr>
            <a:lvl5pPr>
              <a:lnSpc>
                <a:spcPct val="80000"/>
              </a:lnSpc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3127248"/>
            <a:ext cx="3657600" cy="147447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lnSpc>
                <a:spcPct val="80000"/>
              </a:lnSpc>
              <a:defRPr sz="2400"/>
            </a:lvl2pPr>
            <a:lvl3pPr>
              <a:lnSpc>
                <a:spcPct val="80000"/>
              </a:lnSpc>
              <a:defRPr sz="2400"/>
            </a:lvl3pPr>
            <a:lvl4pPr>
              <a:lnSpc>
                <a:spcPct val="80000"/>
              </a:lnSpc>
              <a:defRPr sz="2400"/>
            </a:lvl4pPr>
            <a:lvl5pPr>
              <a:lnSpc>
                <a:spcPct val="80000"/>
              </a:lnSpc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924137" y="481768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11931"/>
            <a:ext cx="685800" cy="243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2049-AC2D-7D46-8C73-C887BA11184D}" type="datetime1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924137" y="481768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9" name="Picture 8" descr="iGrow_Leav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788" y="668871"/>
            <a:ext cx="805050" cy="5312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11930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7192-EFB1-D54F-B404-CD88499C70D6}" type="datetime1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819552" y="481768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8" name="Picture 7" descr="SDSU-Ext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200" y="3879812"/>
            <a:ext cx="1749447" cy="810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6" y="1455420"/>
            <a:ext cx="3451225" cy="3474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1928812"/>
            <a:ext cx="3255264" cy="871538"/>
          </a:xfrm>
        </p:spPr>
        <p:txBody>
          <a:bodyPr anchor="b">
            <a:no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6" y="204788"/>
            <a:ext cx="4597399" cy="438983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2800351"/>
            <a:ext cx="3255264" cy="179427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4817689"/>
            <a:ext cx="1537447" cy="273844"/>
          </a:xfrm>
        </p:spPr>
        <p:txBody>
          <a:bodyPr/>
          <a:lstStyle/>
          <a:p>
            <a:fld id="{7134B530-CBFC-2D49-BD43-951BB2D95F53}" type="datetime1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6" y="4817689"/>
            <a:ext cx="3316941" cy="273844"/>
          </a:xfrm>
        </p:spPr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191003" y="481768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1" name="Picture 10" descr="SDSU-Ext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3" y="239985"/>
            <a:ext cx="2172714" cy="1006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11930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2343150"/>
            <a:ext cx="3898272" cy="653654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1450"/>
            <a:ext cx="3460658" cy="47589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2996803"/>
            <a:ext cx="3898272" cy="1610916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4817689"/>
            <a:ext cx="1537447" cy="273844"/>
          </a:xfrm>
        </p:spPr>
        <p:txBody>
          <a:bodyPr/>
          <a:lstStyle/>
          <a:p>
            <a:fld id="{B80377C6-4465-9B4E-90D3-C8BD506AB6FC}" type="datetime1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4817689"/>
            <a:ext cx="3200399" cy="273844"/>
          </a:xfrm>
        </p:spPr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175149" y="480183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3" name="Picture 12" descr="SDSU-Ext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26" y="565520"/>
            <a:ext cx="2841953" cy="1316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3318061"/>
            <a:ext cx="6191157" cy="625289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1450"/>
            <a:ext cx="6378389" cy="3140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6" y="3943350"/>
            <a:ext cx="6191157" cy="664369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D733-05E9-5D40-AB45-00ACDA2768FE}" type="datetime1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1783080"/>
            <a:ext cx="2057400" cy="15293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 userDrawn="1"/>
        </p:nvSpPr>
        <p:spPr>
          <a:xfrm>
            <a:off x="6802438" y="481768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3" name="Picture 12" descr="SDSU-Ext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190" y="3635297"/>
            <a:ext cx="1761922" cy="8161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171450"/>
            <a:ext cx="6387167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1928812"/>
            <a:ext cx="6181611" cy="871538"/>
          </a:xfrm>
        </p:spPr>
        <p:txBody>
          <a:bodyPr anchor="b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2800351"/>
            <a:ext cx="6179566" cy="179427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4676706"/>
            <a:ext cx="134839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030B01-B71E-884F-B7EC-6A69AB5F752B}" type="datetime1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6" y="4676706"/>
            <a:ext cx="464810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1781205"/>
            <a:ext cx="2057400" cy="1529334"/>
          </a:xfrm>
        </p:spPr>
        <p:txBody>
          <a:bodyPr>
            <a:normAutofit/>
          </a:bodyPr>
          <a:lstStyle>
            <a:lvl1pPr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367196" y="4708140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3" name="Picture 12" descr="SDSU-Ext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190" y="3635297"/>
            <a:ext cx="1761922" cy="8161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1786247"/>
            <a:ext cx="4235450" cy="3144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1928812"/>
            <a:ext cx="4016633" cy="871538"/>
          </a:xfrm>
        </p:spPr>
        <p:txBody>
          <a:bodyPr anchor="b">
            <a:no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2800351"/>
            <a:ext cx="4015304" cy="179427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4676706"/>
            <a:ext cx="134839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998BB9-EDA8-0744-B586-05A558A71047}" type="datetime1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6" y="4676706"/>
            <a:ext cx="310378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3401045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171450"/>
            <a:ext cx="2057400" cy="1529334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1786247"/>
            <a:ext cx="2057400" cy="1529334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1786247"/>
            <a:ext cx="2057400" cy="3140964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367196" y="4708140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7" name="Picture 16" descr="SDSU-Ext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5" y="251676"/>
            <a:ext cx="2841953" cy="1316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11930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343150"/>
            <a:ext cx="3108960" cy="653654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73936"/>
            <a:ext cx="4240119" cy="314096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996803"/>
            <a:ext cx="3108960" cy="1610916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4817689"/>
            <a:ext cx="1537447" cy="273844"/>
          </a:xfrm>
        </p:spPr>
        <p:txBody>
          <a:bodyPr/>
          <a:lstStyle/>
          <a:p>
            <a:fld id="{967BE9A3-4BE3-3440-AD59-000D9EEEEEE6}" type="datetime1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4817689"/>
            <a:ext cx="3307080" cy="273844"/>
          </a:xfrm>
        </p:spPr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171450"/>
            <a:ext cx="2057400" cy="1529334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171450"/>
            <a:ext cx="2057400" cy="1529334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185463" y="480183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7B37-F43C-3048-B30A-CA41587312EC}" type="datetime1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929345" y="480183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1" y="211931"/>
            <a:ext cx="642097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5F63-67EF-E040-BECA-3B7D74108BE5}" type="datetime1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68235" y="211931"/>
            <a:ext cx="91440" cy="1200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 userDrawn="1"/>
        </p:nvSpPr>
        <p:spPr>
          <a:xfrm>
            <a:off x="6937584" y="480183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11930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716056"/>
            <a:ext cx="681318" cy="3878567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19067"/>
            <a:ext cx="6858000" cy="388865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E19C-4349-2D4E-955F-7BB008F7272D}" type="datetime1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801870" y="480183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00853"/>
            <a:ext cx="7556313" cy="74631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DCFD-E5D0-DC42-BDDC-AA0D3779E05A}" type="datetime1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847165"/>
            <a:ext cx="7558960" cy="58102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926827" y="480183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468501"/>
            <a:ext cx="4038600" cy="7000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171950"/>
            <a:ext cx="4038600" cy="561415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1" y="4819230"/>
            <a:ext cx="919320" cy="273844"/>
          </a:xfrm>
        </p:spPr>
        <p:txBody>
          <a:bodyPr/>
          <a:lstStyle>
            <a:lvl1pPr algn="l">
              <a:defRPr/>
            </a:lvl1pPr>
          </a:lstStyle>
          <a:p>
            <a:fld id="{11193DC1-222A-404E-A110-89251D51F49A}" type="datetime1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6358" y="4819230"/>
            <a:ext cx="3072489" cy="273844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171450"/>
            <a:ext cx="4235450" cy="3140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9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1783080"/>
            <a:ext cx="2057400" cy="1529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171450"/>
            <a:ext cx="2057400" cy="1529334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1783080"/>
            <a:ext cx="2057400" cy="1529334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584621"/>
            <a:ext cx="3086100" cy="1530679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3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15" name="Picture 14" descr="SDSU-Ext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5" y="3513767"/>
            <a:ext cx="2841953" cy="1316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171450"/>
            <a:ext cx="8200930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343151"/>
            <a:ext cx="5638800" cy="1021556"/>
          </a:xfrm>
        </p:spPr>
        <p:txBody>
          <a:bodyPr anchor="b" anchorCtr="0">
            <a:noAutofit/>
          </a:bodyPr>
          <a:lstStyle>
            <a:lvl1pPr algn="l">
              <a:defRPr sz="3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371851"/>
            <a:ext cx="5638800" cy="11251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300"/>
              </a:spcBef>
              <a:buNone/>
              <a:defRPr sz="32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4686581"/>
            <a:ext cx="1474694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BC82A0-FDFA-FB46-A9ED-84437F94AB82}" type="datetime1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4686581"/>
            <a:ext cx="56388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4686581"/>
            <a:ext cx="554038" cy="273844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902546" y="163642"/>
            <a:ext cx="2967703" cy="1070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5751" y="171450"/>
            <a:ext cx="212725" cy="47589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Picture 11" descr="SDSU-Ext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96" y="171450"/>
            <a:ext cx="1904010" cy="8819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1" y="211931"/>
            <a:ext cx="642097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11931"/>
            <a:ext cx="91440" cy="1200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489472"/>
            <a:ext cx="3657600" cy="310515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489472"/>
            <a:ext cx="3657600" cy="31051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3637-D469-4B48-9FAE-3C6221DA9722}" type="datetime1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24137" y="480183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1835524"/>
            <a:ext cx="3657600" cy="2759098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1835524"/>
            <a:ext cx="3657600" cy="2759098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4619-E74F-C940-8203-4470A2749BBF}" type="datetime1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1553136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1553136"/>
            <a:ext cx="3657600" cy="2420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926827" y="480183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489472"/>
            <a:ext cx="7569157" cy="147447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lnSpc>
                <a:spcPct val="80000"/>
              </a:lnSpc>
              <a:defRPr sz="2800"/>
            </a:lvl2pPr>
            <a:lvl3pPr>
              <a:lnSpc>
                <a:spcPct val="80000"/>
              </a:lnSpc>
              <a:defRPr sz="2800"/>
            </a:lvl3pPr>
            <a:lvl4pPr>
              <a:lnSpc>
                <a:spcPct val="80000"/>
              </a:lnSpc>
              <a:defRPr sz="2800"/>
            </a:lvl4pPr>
            <a:lvl5pPr>
              <a:lnSpc>
                <a:spcPct val="80000"/>
              </a:lnSpc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832F-210A-064F-BCD7-E84B956036BA}" type="datetime1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8" y="3123724"/>
            <a:ext cx="7569157" cy="147447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lnSpc>
                <a:spcPct val="80000"/>
              </a:lnSpc>
              <a:defRPr sz="2800"/>
            </a:lvl2pPr>
            <a:lvl3pPr>
              <a:lnSpc>
                <a:spcPct val="80000"/>
              </a:lnSpc>
              <a:defRPr sz="2800"/>
            </a:lvl3pPr>
            <a:lvl4pPr>
              <a:lnSpc>
                <a:spcPct val="80000"/>
              </a:lnSpc>
              <a:defRPr sz="2800"/>
            </a:lvl4pPr>
            <a:lvl5pPr>
              <a:lnSpc>
                <a:spcPct val="80000"/>
              </a:lnSpc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181676"/>
            <a:ext cx="554038" cy="273844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924137" y="481768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489472"/>
            <a:ext cx="3657600" cy="147447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lnSpc>
                <a:spcPct val="80000"/>
              </a:lnSpc>
              <a:defRPr sz="2400"/>
            </a:lvl2pPr>
            <a:lvl3pPr>
              <a:lnSpc>
                <a:spcPct val="80000"/>
              </a:lnSpc>
              <a:defRPr sz="2400"/>
            </a:lvl3pPr>
            <a:lvl4pPr>
              <a:lnSpc>
                <a:spcPct val="80000"/>
              </a:lnSpc>
              <a:defRPr sz="2400"/>
            </a:lvl4pPr>
            <a:lvl5pPr>
              <a:lnSpc>
                <a:spcPct val="80000"/>
              </a:lnSpc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07CA-8FF9-E042-A4EB-5910C2D3CDA8}" type="datetime1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489472"/>
            <a:ext cx="3657600" cy="31051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3127248"/>
            <a:ext cx="3657600" cy="147447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lnSpc>
                <a:spcPct val="80000"/>
              </a:lnSpc>
              <a:defRPr sz="2400"/>
            </a:lvl2pPr>
            <a:lvl3pPr>
              <a:lnSpc>
                <a:spcPct val="80000"/>
              </a:lnSpc>
              <a:defRPr sz="2400"/>
            </a:lvl3pPr>
            <a:lvl4pPr>
              <a:lnSpc>
                <a:spcPct val="80000"/>
              </a:lnSpc>
              <a:defRPr sz="2400"/>
            </a:lvl4pPr>
            <a:lvl5pPr>
              <a:lnSpc>
                <a:spcPct val="80000"/>
              </a:lnSpc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7024" y="4801839"/>
            <a:ext cx="113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cap="none" spc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iGrow.org</a:t>
            </a:r>
            <a:endParaRPr lang="en-US" sz="1600" b="0" cap="none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363070"/>
            <a:ext cx="7556313" cy="837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485901"/>
            <a:ext cx="7556313" cy="310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481768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35628D5-69E3-1341-9AF3-7A3C163952A7}" type="datetime1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4817689"/>
            <a:ext cx="612289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© 2014 Board of Regents,  South Dakota State University    </a:t>
            </a:r>
            <a:r>
              <a:rPr lang="en-US" dirty="0" err="1" smtClean="0"/>
              <a:t>iGrow.org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81676"/>
            <a:ext cx="5540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doe.sd.gov/cans/teamnutrition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grow.org/healthy-families/health-and-wellness/pick-it-try-it-like-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cqU_OVR8kVU&amp;feature=youtu.b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dharvestofthemonth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Pick it! Try it! Like it!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Fruit and vegetable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Board of Regents,  South Dakota State University    iGrow.org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USDA mini-grants support HOM and Pick it. Try it. Like it.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69365"/>
            <a:ext cx="4939682" cy="310872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Funds to help schools and child care sites </a:t>
            </a:r>
          </a:p>
          <a:p>
            <a:pPr lvl="1"/>
            <a:r>
              <a:rPr lang="en-US" dirty="0" smtClean="0"/>
              <a:t>Teach Harvest of the Month lessons </a:t>
            </a:r>
          </a:p>
          <a:p>
            <a:pPr lvl="1"/>
            <a:r>
              <a:rPr lang="en-US" dirty="0" smtClean="0"/>
              <a:t>Include monthly tasting experiences</a:t>
            </a:r>
          </a:p>
          <a:p>
            <a:r>
              <a:rPr lang="en-US" dirty="0" smtClean="0"/>
              <a:t>Include a local grocery store as partner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lace matching Pick it. Try it. Like it. materials in produce </a:t>
            </a:r>
            <a:r>
              <a:rPr lang="en-US" dirty="0" smtClean="0"/>
              <a:t>sections </a:t>
            </a:r>
            <a:endParaRPr lang="en-US" dirty="0" smtClean="0"/>
          </a:p>
          <a:p>
            <a:r>
              <a:rPr lang="en-US" dirty="0" smtClean="0"/>
              <a:t>Include farmers’ markets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iGrow.org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5291091" y="2259806"/>
            <a:ext cx="3732754" cy="2273275"/>
          </a:xfrm>
          <a:prstGeom prst="wedgeEllipseCallout">
            <a:avLst>
              <a:gd name="adj1" fmla="val 34700"/>
              <a:gd name="adj2" fmla="val -36636"/>
            </a:avLst>
          </a:prstGeom>
          <a:gradFill>
            <a:gsLst>
              <a:gs pos="0">
                <a:schemeClr val="tx2">
                  <a:lumMod val="25000"/>
                  <a:lumOff val="75000"/>
                </a:schemeClr>
              </a:gs>
              <a:gs pos="100000">
                <a:schemeClr val="accent1">
                  <a:tint val="70000"/>
                  <a:shade val="100000"/>
                  <a:alpha val="100000"/>
                  <a:satMod val="2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Funding from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USDA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Team Nutrition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through the </a:t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SD Department of Education/Child &amp; Adult Nutrition Services and </a:t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SD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Department of Health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67" y="1165090"/>
            <a:ext cx="1051002" cy="105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 of the Month Mini-grants for youth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658471"/>
            <a:ext cx="6377454" cy="317714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$125 to $400 amounts until </a:t>
            </a:r>
            <a:r>
              <a:rPr lang="en-US" dirty="0"/>
              <a:t>August 30, </a:t>
            </a:r>
            <a:r>
              <a:rPr lang="en-US" dirty="0" smtClean="0"/>
              <a:t>2016</a:t>
            </a:r>
          </a:p>
          <a:p>
            <a:r>
              <a:rPr lang="en-US" dirty="0" smtClean="0"/>
              <a:t>Agencies affiliated with National School Lunch Program</a:t>
            </a:r>
          </a:p>
          <a:p>
            <a:r>
              <a:rPr lang="en-US" dirty="0"/>
              <a:t>Series of 4 fruit and 4 vegetables lessons and tasting experiences</a:t>
            </a:r>
          </a:p>
          <a:p>
            <a:r>
              <a:rPr lang="en-US" dirty="0" smtClean="0"/>
              <a:t>Apply </a:t>
            </a:r>
            <a:r>
              <a:rPr lang="en-US" dirty="0"/>
              <a:t>online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doe.sd.gov/cans/teamnutrition.aspx</a:t>
            </a: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iGrow.org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91" y="1658471"/>
            <a:ext cx="1606622" cy="26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62" y="251368"/>
            <a:ext cx="7556313" cy="837080"/>
          </a:xfrm>
        </p:spPr>
        <p:txBody>
          <a:bodyPr/>
          <a:lstStyle/>
          <a:p>
            <a:r>
              <a:rPr lang="en-US" dirty="0" smtClean="0"/>
              <a:t>PTL</a:t>
            </a:r>
            <a:r>
              <a:rPr lang="en-US" dirty="0" smtClean="0"/>
              <a:t> Research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4204531" y="187496"/>
            <a:ext cx="3705742" cy="1444568"/>
          </a:xfrm>
          <a:prstGeom prst="wedgeEllipseCallout">
            <a:avLst>
              <a:gd name="adj1" fmla="val 34700"/>
              <a:gd name="adj2" fmla="val -36636"/>
            </a:avLst>
          </a:prstGeom>
          <a:gradFill>
            <a:gsLst>
              <a:gs pos="0">
                <a:schemeClr val="tx2">
                  <a:lumMod val="25000"/>
                  <a:lumOff val="75000"/>
                </a:schemeClr>
              </a:gs>
              <a:gs pos="100000">
                <a:schemeClr val="accent1">
                  <a:tint val="70000"/>
                  <a:shade val="100000"/>
                  <a:alpha val="100000"/>
                  <a:satMod val="2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US" dirty="0" smtClean="0">
              <a:solidFill>
                <a:schemeClr val="tx1"/>
              </a:solidFill>
            </a:endParaRPr>
          </a:p>
          <a:p>
            <a:pPr marL="0" lvl="1" algn="ctr"/>
            <a:r>
              <a:rPr lang="en-US" dirty="0" smtClean="0">
                <a:solidFill>
                  <a:schemeClr val="tx1"/>
                </a:solidFill>
              </a:rPr>
              <a:t>100</a:t>
            </a:r>
            <a:r>
              <a:rPr lang="en-US" dirty="0">
                <a:solidFill>
                  <a:schemeClr val="tx1"/>
                </a:solidFill>
              </a:rPr>
              <a:t>% of the </a:t>
            </a:r>
            <a:r>
              <a:rPr lang="en-US" dirty="0" smtClean="0">
                <a:solidFill>
                  <a:schemeClr val="tx1"/>
                </a:solidFill>
              </a:rPr>
              <a:t>grocers and farmer’s markets would </a:t>
            </a:r>
            <a:r>
              <a:rPr lang="en-US" dirty="0">
                <a:solidFill>
                  <a:schemeClr val="tx1"/>
                </a:solidFill>
              </a:rPr>
              <a:t>utilize the program </a:t>
            </a:r>
            <a:r>
              <a:rPr lang="en-US" dirty="0" smtClean="0">
                <a:solidFill>
                  <a:schemeClr val="tx1"/>
                </a:solidFill>
              </a:rPr>
              <a:t>again 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iGrow.org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450162" y="1034469"/>
            <a:ext cx="3754369" cy="1068651"/>
          </a:xfrm>
          <a:prstGeom prst="wedgeEllipseCallout">
            <a:avLst>
              <a:gd name="adj1" fmla="val 57069"/>
              <a:gd name="adj2" fmla="val -4099"/>
            </a:avLst>
          </a:prstGeom>
          <a:gradFill>
            <a:gsLst>
              <a:gs pos="0">
                <a:schemeClr val="tx2">
                  <a:lumMod val="25000"/>
                  <a:lumOff val="75000"/>
                </a:schemeClr>
              </a:gs>
              <a:gs pos="100000">
                <a:schemeClr val="accent1">
                  <a:tint val="70000"/>
                  <a:shade val="100000"/>
                  <a:alpha val="100000"/>
                  <a:satMod val="2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US" dirty="0" smtClean="0">
              <a:solidFill>
                <a:schemeClr val="tx1"/>
              </a:solidFill>
            </a:endParaRPr>
          </a:p>
          <a:p>
            <a:pPr marL="0" lvl="1" algn="ctr"/>
            <a:r>
              <a:rPr lang="en-US" dirty="0" smtClean="0">
                <a:solidFill>
                  <a:schemeClr val="tx1"/>
                </a:solidFill>
              </a:rPr>
              <a:t>Descriptive, well designed, professional and colorful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200874" y="2141021"/>
            <a:ext cx="2620292" cy="1125297"/>
          </a:xfrm>
          <a:prstGeom prst="wedgeEllipseCallout">
            <a:avLst>
              <a:gd name="adj1" fmla="val 24263"/>
              <a:gd name="adj2" fmla="val -81614"/>
            </a:avLst>
          </a:prstGeom>
          <a:gradFill>
            <a:gsLst>
              <a:gs pos="0">
                <a:schemeClr val="tx2">
                  <a:lumMod val="25000"/>
                  <a:lumOff val="75000"/>
                </a:schemeClr>
              </a:gs>
              <a:gs pos="100000">
                <a:schemeClr val="accent1">
                  <a:tint val="70000"/>
                  <a:shade val="100000"/>
                  <a:alpha val="100000"/>
                  <a:satMod val="2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US" dirty="0" smtClean="0">
              <a:solidFill>
                <a:schemeClr val="tx1"/>
              </a:solidFill>
            </a:endParaRPr>
          </a:p>
          <a:p>
            <a:pPr marL="0" lvl="1" algn="ctr"/>
            <a:r>
              <a:rPr lang="en-US" dirty="0" smtClean="0">
                <a:solidFill>
                  <a:schemeClr val="tx1"/>
                </a:solidFill>
              </a:rPr>
              <a:t>Informative and recipes valuable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52269" y="3592903"/>
            <a:ext cx="4195985" cy="1133273"/>
          </a:xfrm>
          <a:prstGeom prst="wedgeEllipseCallout">
            <a:avLst>
              <a:gd name="adj1" fmla="val 50497"/>
              <a:gd name="adj2" fmla="val -48027"/>
            </a:avLst>
          </a:prstGeom>
          <a:gradFill>
            <a:gsLst>
              <a:gs pos="0">
                <a:schemeClr val="tx2">
                  <a:lumMod val="25000"/>
                  <a:lumOff val="75000"/>
                </a:schemeClr>
              </a:gs>
              <a:gs pos="100000">
                <a:schemeClr val="accent1">
                  <a:tint val="70000"/>
                  <a:shade val="100000"/>
                  <a:alpha val="100000"/>
                  <a:satMod val="2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 smtClean="0">
                <a:solidFill>
                  <a:schemeClr val="tx1"/>
                </a:solidFill>
              </a:rPr>
              <a:t>Educated customers especially on the less common produce items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98702" y="2254569"/>
            <a:ext cx="2812990" cy="1246821"/>
          </a:xfrm>
          <a:prstGeom prst="wedgeEllipseCallout">
            <a:avLst>
              <a:gd name="adj1" fmla="val 50497"/>
              <a:gd name="adj2" fmla="val -48027"/>
            </a:avLst>
          </a:prstGeom>
          <a:gradFill>
            <a:gsLst>
              <a:gs pos="0">
                <a:schemeClr val="tx2">
                  <a:lumMod val="25000"/>
                  <a:lumOff val="75000"/>
                </a:schemeClr>
              </a:gs>
              <a:gs pos="100000">
                <a:schemeClr val="accent1">
                  <a:tint val="70000"/>
                  <a:shade val="100000"/>
                  <a:alpha val="100000"/>
                  <a:satMod val="2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US" dirty="0" smtClean="0">
              <a:solidFill>
                <a:schemeClr val="tx1"/>
              </a:solidFill>
            </a:endParaRPr>
          </a:p>
          <a:p>
            <a:pPr marL="0" lvl="1" algn="ctr"/>
            <a:r>
              <a:rPr lang="en-US" dirty="0" smtClean="0">
                <a:solidFill>
                  <a:schemeClr val="tx1"/>
                </a:solidFill>
              </a:rPr>
              <a:t>Increased owner’s personal knowledge of nutrition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687679" y="3432832"/>
            <a:ext cx="4326024" cy="1218343"/>
          </a:xfrm>
          <a:prstGeom prst="wedgeEllipseCallout">
            <a:avLst>
              <a:gd name="adj1" fmla="val -49855"/>
              <a:gd name="adj2" fmla="val -54862"/>
            </a:avLst>
          </a:prstGeom>
          <a:gradFill>
            <a:gsLst>
              <a:gs pos="0">
                <a:schemeClr val="tx2">
                  <a:lumMod val="25000"/>
                  <a:lumOff val="75000"/>
                </a:schemeClr>
              </a:gs>
              <a:gs pos="100000">
                <a:schemeClr val="accent1">
                  <a:tint val="70000"/>
                  <a:shade val="100000"/>
                  <a:alpha val="100000"/>
                  <a:satMod val="2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US" dirty="0" smtClean="0">
              <a:solidFill>
                <a:schemeClr val="tx1"/>
              </a:solidFill>
            </a:endParaRPr>
          </a:p>
          <a:p>
            <a:pPr marL="0" lvl="1" algn="ctr"/>
            <a:r>
              <a:rPr lang="en-US" dirty="0" smtClean="0">
                <a:solidFill>
                  <a:schemeClr val="tx1"/>
                </a:solidFill>
              </a:rPr>
              <a:t>Caught customer’s attention and sometimes led customers to look for the product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910348" y="1807638"/>
            <a:ext cx="3000896" cy="1458680"/>
          </a:xfrm>
          <a:prstGeom prst="wedgeEllipseCallout">
            <a:avLst>
              <a:gd name="adj1" fmla="val -54009"/>
              <a:gd name="adj2" fmla="val -47653"/>
            </a:avLst>
          </a:prstGeom>
          <a:gradFill>
            <a:gsLst>
              <a:gs pos="0">
                <a:schemeClr val="tx2">
                  <a:lumMod val="25000"/>
                  <a:lumOff val="75000"/>
                </a:schemeClr>
              </a:gs>
              <a:gs pos="100000">
                <a:schemeClr val="accent1">
                  <a:tint val="70000"/>
                  <a:shade val="100000"/>
                  <a:alpha val="100000"/>
                  <a:satMod val="2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US" dirty="0" smtClean="0">
              <a:solidFill>
                <a:schemeClr val="tx1"/>
              </a:solidFill>
            </a:endParaRPr>
          </a:p>
          <a:p>
            <a:pPr marL="0" lvl="1" algn="ctr"/>
            <a:r>
              <a:rPr lang="en-US" dirty="0" smtClean="0">
                <a:solidFill>
                  <a:schemeClr val="tx1"/>
                </a:solidFill>
              </a:rPr>
              <a:t>Increased sales in 7 of 12 grocery stores and 3 of 12 farmer’s markets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1" y="1030778"/>
            <a:ext cx="4729697" cy="356384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</a:t>
            </a:r>
            <a:r>
              <a:rPr lang="en-US" dirty="0" smtClean="0"/>
              <a:t>ruit </a:t>
            </a:r>
            <a:r>
              <a:rPr lang="en-US" dirty="0"/>
              <a:t>and vegetable knowledge increased among </a:t>
            </a:r>
            <a:r>
              <a:rPr lang="en-US" dirty="0" smtClean="0"/>
              <a:t>children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Post-intervention</a:t>
            </a:r>
            <a:r>
              <a:rPr lang="en-US" dirty="0"/>
              <a:t>, children were less likely to be in the ‘low’ fruit and vegetable consumption groups and more likely to be in the ‘high’ consumption </a:t>
            </a:r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Board of Regents,  South Dakota State University    iGrow.org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5" y="1200150"/>
            <a:ext cx="25908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 of the Month in the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064029"/>
            <a:ext cx="7556313" cy="353059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76% of caregivers </a:t>
            </a:r>
            <a:r>
              <a:rPr lang="en-US" dirty="0"/>
              <a:t>indicated their child had mentioned </a:t>
            </a:r>
            <a:r>
              <a:rPr lang="en-US" dirty="0" smtClean="0"/>
              <a:t>HOM</a:t>
            </a:r>
          </a:p>
          <a:p>
            <a:r>
              <a:rPr lang="en-US" dirty="0" smtClean="0"/>
              <a:t> </a:t>
            </a:r>
            <a:r>
              <a:rPr lang="en-US" dirty="0"/>
              <a:t>Over 55% of caregivers indicated that they used the HOM handouts brought home by </a:t>
            </a:r>
            <a:r>
              <a:rPr lang="en-US" dirty="0" smtClean="0"/>
              <a:t>children</a:t>
            </a:r>
          </a:p>
          <a:p>
            <a:r>
              <a:rPr lang="en-US" dirty="0" smtClean="0"/>
              <a:t>Many </a:t>
            </a:r>
            <a:r>
              <a:rPr lang="en-US" dirty="0"/>
              <a:t>caregivers indicated that over the past 6 months, their child asked for more fruits and vegetables (</a:t>
            </a:r>
            <a:r>
              <a:rPr lang="en-US" dirty="0" smtClean="0"/>
              <a:t>72%) </a:t>
            </a:r>
            <a:r>
              <a:rPr lang="en-US" dirty="0"/>
              <a:t>and their child seemed more willing to taste or eat fruits and vegetables (</a:t>
            </a:r>
            <a:r>
              <a:rPr lang="en-US" dirty="0" smtClean="0"/>
              <a:t>83%)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Board of Regents,  South Dakota State University    iGrow.org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576" y="384047"/>
            <a:ext cx="4197096" cy="4566021"/>
          </a:xfrm>
        </p:spPr>
        <p:txBody>
          <a:bodyPr/>
          <a:lstStyle/>
          <a:p>
            <a:r>
              <a:rPr lang="en-US" sz="2700" dirty="0" smtClean="0"/>
              <a:t>Full </a:t>
            </a:r>
            <a:r>
              <a:rPr lang="en-US" sz="2700" dirty="0"/>
              <a:t>page </a:t>
            </a:r>
            <a:r>
              <a:rPr lang="en-US" sz="2700" dirty="0" smtClean="0"/>
              <a:t>flyers on </a:t>
            </a:r>
            <a:br>
              <a:rPr lang="en-US" sz="2700" dirty="0" smtClean="0"/>
            </a:br>
            <a:r>
              <a:rPr lang="en-US" sz="2700" dirty="0" smtClean="0"/>
              <a:t>43 </a:t>
            </a:r>
            <a:r>
              <a:rPr lang="en-US" sz="2700" dirty="0"/>
              <a:t>different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fruits </a:t>
            </a:r>
            <a:r>
              <a:rPr lang="en-US" sz="2700" dirty="0"/>
              <a:t>and </a:t>
            </a:r>
            <a:r>
              <a:rPr lang="en-US" sz="2700" dirty="0" smtClean="0"/>
              <a:t>vegetables</a:t>
            </a:r>
            <a:br>
              <a:rPr lang="en-US" sz="2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>
                <a:hlinkClick r:id="rId2"/>
              </a:rPr>
              <a:t>http://igrow.org/healthy-families/health-and-wellness/pick-it-try-it-like-it/</a:t>
            </a:r>
            <a:endParaRPr lang="en-US" sz="28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2" y="157722"/>
            <a:ext cx="3943350" cy="4985778"/>
          </a:xfrm>
        </p:spPr>
      </p:pic>
    </p:spTree>
    <p:extLst>
      <p:ext uri="{BB962C8B-B14F-4D97-AF65-F5344CB8AC3E}">
        <p14:creationId xmlns:p14="http://schemas.microsoft.com/office/powerpoint/2010/main" val="19321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330" y="220208"/>
            <a:ext cx="5389954" cy="685800"/>
          </a:xfrm>
        </p:spPr>
        <p:txBody>
          <a:bodyPr/>
          <a:lstStyle/>
          <a:p>
            <a:r>
              <a:rPr lang="en-US" sz="4050" b="1" dirty="0">
                <a:solidFill>
                  <a:srgbClr val="00B050"/>
                </a:solidFill>
                <a:latin typeface="Freestyle Script" panose="030804020302050B0404" pitchFamily="66" charset="0"/>
              </a:rPr>
              <a:t>Pick it! </a:t>
            </a:r>
            <a:r>
              <a:rPr lang="en-US" sz="4500" b="1" dirty="0">
                <a:solidFill>
                  <a:schemeClr val="accent5">
                    <a:lumMod val="75000"/>
                  </a:schemeClr>
                </a:solidFill>
                <a:latin typeface="Freestyle Script" panose="030804020302050B0404" pitchFamily="66" charset="0"/>
              </a:rPr>
              <a:t>Try it! </a:t>
            </a:r>
            <a:r>
              <a:rPr lang="en-US" sz="4500" b="1" dirty="0">
                <a:solidFill>
                  <a:srgbClr val="FFC000"/>
                </a:solidFill>
                <a:latin typeface="Freestyle Script" panose="030804020302050B0404" pitchFamily="66" charset="0"/>
              </a:rPr>
              <a:t>Like </a:t>
            </a:r>
            <a:r>
              <a:rPr lang="en-US" sz="4500" b="1" dirty="0" smtClean="0">
                <a:solidFill>
                  <a:srgbClr val="FFC000"/>
                </a:solidFill>
                <a:latin typeface="Freestyle Script" panose="030804020302050B0404" pitchFamily="66" charset="0"/>
              </a:rPr>
              <a:t>it</a:t>
            </a:r>
            <a:r>
              <a:rPr lang="en-US" sz="4500" b="1" dirty="0">
                <a:solidFill>
                  <a:srgbClr val="FFC000"/>
                </a:solidFill>
                <a:latin typeface="Freestyle Script" panose="030804020302050B0404" pitchFamily="66" charset="0"/>
              </a:rPr>
              <a:t>!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i</a:t>
            </a:r>
            <a:r>
              <a:rPr lang="en-US" sz="2400" dirty="0" smtClean="0"/>
              <a:t>ncludes: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685" y="1102815"/>
            <a:ext cx="6568536" cy="259497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Fruit and vegetable information cards or tear pads</a:t>
            </a:r>
          </a:p>
          <a:p>
            <a:r>
              <a:rPr lang="en-US" sz="9600" dirty="0" smtClean="0"/>
              <a:t>Grocery </a:t>
            </a:r>
            <a:r>
              <a:rPr lang="en-US" sz="9600" dirty="0"/>
              <a:t>store signage</a:t>
            </a:r>
          </a:p>
          <a:p>
            <a:r>
              <a:rPr lang="en-US" sz="9600" dirty="0" smtClean="0"/>
              <a:t>Promethean lessons for 5</a:t>
            </a:r>
            <a:r>
              <a:rPr lang="en-US" sz="9600" baseline="30000" dirty="0" smtClean="0"/>
              <a:t>th</a:t>
            </a:r>
            <a:r>
              <a:rPr lang="en-US" sz="9600" dirty="0" smtClean="0"/>
              <a:t>-12</a:t>
            </a:r>
            <a:r>
              <a:rPr lang="en-US" sz="9600" baseline="30000" dirty="0" smtClean="0"/>
              <a:t>th</a:t>
            </a:r>
            <a:r>
              <a:rPr lang="en-US" sz="9600" dirty="0" smtClean="0"/>
              <a:t> </a:t>
            </a:r>
            <a:br>
              <a:rPr lang="en-US" sz="9600" dirty="0" smtClean="0"/>
            </a:br>
            <a:r>
              <a:rPr lang="en-US" sz="9600" dirty="0" smtClean="0"/>
              <a:t> grades</a:t>
            </a:r>
            <a:endParaRPr lang="en-US" sz="9600" baseline="30000" dirty="0" smtClean="0"/>
          </a:p>
          <a:p>
            <a:r>
              <a:rPr lang="en-US" sz="9600" dirty="0"/>
              <a:t>Sampling instructions </a:t>
            </a:r>
            <a:r>
              <a:rPr lang="en-US" sz="9600" dirty="0" smtClean="0"/>
              <a:t>for </a:t>
            </a:r>
            <a:br>
              <a:rPr lang="en-US" sz="9600" dirty="0" smtClean="0"/>
            </a:br>
            <a:r>
              <a:rPr lang="en-US" sz="9600" dirty="0" smtClean="0"/>
              <a:t>demonstrations or distribution</a:t>
            </a:r>
          </a:p>
          <a:p>
            <a:r>
              <a:rPr lang="en-US" sz="9600" dirty="0" smtClean="0"/>
              <a:t>Created by</a:t>
            </a:r>
          </a:p>
          <a:p>
            <a:pPr marL="0" indent="0">
              <a:buNone/>
            </a:pPr>
            <a:endParaRPr lang="en-US" sz="96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200" y="2290287"/>
            <a:ext cx="3358372" cy="2195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44" y="3968318"/>
            <a:ext cx="1541915" cy="71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45" y="781609"/>
            <a:ext cx="7556313" cy="837080"/>
          </a:xfrm>
        </p:spPr>
        <p:txBody>
          <a:bodyPr/>
          <a:lstStyle/>
          <a:p>
            <a:r>
              <a:rPr lang="en-US" dirty="0" smtClean="0"/>
              <a:t>Recipes and </a:t>
            </a:r>
            <a:r>
              <a:rPr lang="en-US" dirty="0" smtClean="0"/>
              <a:t>video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358" y="1733691"/>
            <a:ext cx="4632817" cy="25504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Ingredients list</a:t>
            </a:r>
            <a:endParaRPr lang="en-US" sz="2400" dirty="0" smtClean="0">
              <a:hlinkClick r:id="rId2"/>
            </a:endParaRPr>
          </a:p>
          <a:p>
            <a:r>
              <a:rPr lang="en-US" sz="2400" dirty="0"/>
              <a:t>Simple instructions plus visuals</a:t>
            </a:r>
            <a:endParaRPr lang="en-US" sz="2400" dirty="0">
              <a:hlinkClick r:id="rId2"/>
            </a:endParaRPr>
          </a:p>
          <a:p>
            <a:r>
              <a:rPr lang="en-US" sz="2400" dirty="0"/>
              <a:t>Also available as 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looping slide </a:t>
            </a:r>
            <a:r>
              <a:rPr lang="en-US" sz="2400" dirty="0"/>
              <a:t>show</a:t>
            </a:r>
            <a:endParaRPr lang="en-US" sz="2400" dirty="0">
              <a:hlinkClick r:id="rId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iGrow.org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01" y="1552096"/>
            <a:ext cx="3285472" cy="2913647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3764131" y="3338004"/>
            <a:ext cx="4193227" cy="1303712"/>
          </a:xfrm>
          <a:prstGeom prst="wedgeEllipseCallout">
            <a:avLst>
              <a:gd name="adj1" fmla="val 17419"/>
              <a:gd name="adj2" fmla="val -98499"/>
            </a:avLst>
          </a:prstGeom>
          <a:gradFill>
            <a:gsLst>
              <a:gs pos="0">
                <a:schemeClr val="tx2">
                  <a:lumMod val="25000"/>
                  <a:lumOff val="75000"/>
                </a:schemeClr>
              </a:gs>
              <a:gs pos="100000">
                <a:schemeClr val="accent1">
                  <a:tint val="70000"/>
                  <a:shade val="100000"/>
                  <a:alpha val="100000"/>
                  <a:satMod val="2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hlinkClick r:id="rId2"/>
              </a:rPr>
              <a:t>https://www.youtube.com/watch?v=cqU_OVR8kVU&amp;feature=youtu.be</a:t>
            </a:r>
            <a:r>
              <a:rPr lang="en-US" dirty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1045" y="37731"/>
            <a:ext cx="3875586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50" b="1" dirty="0" smtClean="0">
                <a:solidFill>
                  <a:srgbClr val="00B050"/>
                </a:solidFill>
                <a:latin typeface="Freestyle Script" panose="030804020302050B0404" pitchFamily="66" charset="0"/>
              </a:rPr>
              <a:t>Pick it! </a:t>
            </a:r>
            <a:r>
              <a:rPr lang="en-US" sz="4500" b="1" dirty="0" smtClean="0">
                <a:solidFill>
                  <a:schemeClr val="accent5">
                    <a:lumMod val="75000"/>
                  </a:schemeClr>
                </a:solidFill>
                <a:latin typeface="Freestyle Script" panose="030804020302050B0404" pitchFamily="66" charset="0"/>
              </a:rPr>
              <a:t>Try it! </a:t>
            </a:r>
            <a:r>
              <a:rPr lang="en-US" sz="4500" b="1" dirty="0" smtClean="0">
                <a:solidFill>
                  <a:srgbClr val="FFC000"/>
                </a:solidFill>
                <a:latin typeface="Freestyle Script" panose="030804020302050B0404" pitchFamily="66" charset="0"/>
              </a:rPr>
              <a:t>Like it!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62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267" y="1831082"/>
            <a:ext cx="4608044" cy="29757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Recipe/Information Card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Board of Regents,  South Dakota State University    iGrow.org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5433135" y="3403243"/>
            <a:ext cx="3694176" cy="1414446"/>
          </a:xfrm>
          <a:prstGeom prst="wedgeEllipseCallout">
            <a:avLst>
              <a:gd name="adj1" fmla="val -36560"/>
              <a:gd name="adj2" fmla="val -66526"/>
            </a:avLst>
          </a:prstGeom>
          <a:gradFill>
            <a:gsLst>
              <a:gs pos="0">
                <a:schemeClr val="tx2">
                  <a:lumMod val="25000"/>
                  <a:lumOff val="75000"/>
                </a:schemeClr>
              </a:gs>
              <a:gs pos="100000">
                <a:schemeClr val="accent1">
                  <a:tint val="70000"/>
                  <a:shade val="100000"/>
                  <a:alpha val="100000"/>
                  <a:satMod val="2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Simple and healthy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Low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Mostly taste the fruit/veggie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31" y="1025307"/>
            <a:ext cx="4136994" cy="26971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5718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Karlys.Wells\AppData\Local\Microsoft\Windows\Temporary Internet Files\Content.Word\New Picture (4).bmp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47" y="-3168"/>
            <a:ext cx="3257549" cy="261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Karlys.Wells\AppData\Local\Microsoft\Windows\Temporary Internet Files\Content.Word\New Picture (5).bmp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42" y="0"/>
            <a:ext cx="3429000" cy="2611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Karlys.Wells\AppData\Local\Microsoft\Windows\Temporary Internet Files\Content.Word\New Picture (6).bmp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342" y="2678486"/>
            <a:ext cx="3343275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61647" y="2848710"/>
            <a:ext cx="39257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Interactive Promethean </a:t>
            </a:r>
            <a:r>
              <a:rPr lang="en-US" sz="2100" dirty="0"/>
              <a:t>or </a:t>
            </a:r>
            <a:r>
              <a:rPr lang="en-US" sz="2100" dirty="0" err="1"/>
              <a:t>SmartBoard</a:t>
            </a:r>
            <a:r>
              <a:rPr lang="en-US" sz="2100" dirty="0"/>
              <a:t> files for upper elementary</a:t>
            </a:r>
            <a:r>
              <a:rPr lang="en-US" sz="2100" dirty="0" smtClean="0"/>
              <a:t>/ middle school.</a:t>
            </a:r>
          </a:p>
          <a:p>
            <a:endParaRPr lang="en-US" sz="2100" dirty="0"/>
          </a:p>
          <a:p>
            <a:r>
              <a:rPr lang="en-US" sz="2100" dirty="0"/>
              <a:t>Available </a:t>
            </a:r>
            <a:r>
              <a:rPr lang="en-US" sz="2100" dirty="0" smtClean="0"/>
              <a:t>from karlys.wells@sdstate.edu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770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586" y="1020207"/>
            <a:ext cx="5401487" cy="2175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981" y="263676"/>
            <a:ext cx="3887094" cy="837080"/>
          </a:xfrm>
        </p:spPr>
        <p:txBody>
          <a:bodyPr/>
          <a:lstStyle/>
          <a:p>
            <a:r>
              <a:rPr lang="en-US" dirty="0" smtClean="0"/>
              <a:t>Implementations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Board of Regents,  South Dakota State University    iGrow.org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idx="1"/>
          </p:nvPr>
        </p:nvSpPr>
        <p:spPr>
          <a:xfrm>
            <a:off x="139560" y="1020927"/>
            <a:ext cx="4068456" cy="3796042"/>
          </a:xfrm>
        </p:spPr>
        <p:txBody>
          <a:bodyPr>
            <a:noAutofit/>
          </a:bodyPr>
          <a:lstStyle/>
          <a:p>
            <a:pPr lvl="1"/>
            <a:r>
              <a:rPr lang="en-US" sz="2000" dirty="0" smtClean="0"/>
              <a:t>Monthly produce </a:t>
            </a:r>
            <a:br>
              <a:rPr lang="en-US" sz="2000" dirty="0" smtClean="0"/>
            </a:br>
            <a:r>
              <a:rPr lang="en-US" sz="2000" dirty="0" smtClean="0"/>
              <a:t>sampling stations </a:t>
            </a:r>
            <a:br>
              <a:rPr lang="en-US" sz="2000" dirty="0" smtClean="0"/>
            </a:br>
            <a:r>
              <a:rPr lang="en-US" sz="2000" dirty="0" smtClean="0"/>
              <a:t>at grocery stores</a:t>
            </a:r>
          </a:p>
          <a:p>
            <a:pPr lvl="1"/>
            <a:r>
              <a:rPr lang="en-US" sz="2000" dirty="0" smtClean="0"/>
              <a:t>Teat pads in </a:t>
            </a:r>
            <a:br>
              <a:rPr lang="en-US" sz="2000" dirty="0" smtClean="0"/>
            </a:br>
            <a:r>
              <a:rPr lang="en-US" sz="2000" dirty="0" smtClean="0"/>
              <a:t>produce departments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>(with and without a </a:t>
            </a:r>
            <a:br>
              <a:rPr lang="en-US" sz="1600" dirty="0" smtClean="0"/>
            </a:br>
            <a:r>
              <a:rPr lang="en-US" sz="1600" dirty="0" smtClean="0"/>
              <a:t>Harvest of the Month </a:t>
            </a:r>
            <a:br>
              <a:rPr lang="en-US" sz="1600" dirty="0" smtClean="0"/>
            </a:br>
            <a:r>
              <a:rPr lang="en-US" sz="1600" dirty="0" smtClean="0"/>
              <a:t>mini-grant agency partner)</a:t>
            </a:r>
          </a:p>
          <a:p>
            <a:pPr lvl="1"/>
            <a:r>
              <a:rPr lang="en-US" sz="2000" dirty="0"/>
              <a:t>Farmer’s markets</a:t>
            </a:r>
          </a:p>
          <a:p>
            <a:pPr lvl="1"/>
            <a:r>
              <a:rPr lang="en-US" sz="2000" dirty="0" smtClean="0"/>
              <a:t>WIC offices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948" y="251542"/>
            <a:ext cx="3868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Freestyle Script" panose="030804020302050B0404" pitchFamily="66" charset="0"/>
              </a:rPr>
              <a:t>Pick it!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Freestyle Script" panose="030804020302050B0404" pitchFamily="66" charset="0"/>
              </a:rPr>
              <a:t>Try it! </a:t>
            </a:r>
            <a:r>
              <a:rPr lang="en-US" sz="4000" b="1" dirty="0">
                <a:solidFill>
                  <a:srgbClr val="FFC000"/>
                </a:solidFill>
                <a:latin typeface="Freestyle Script" panose="030804020302050B0404" pitchFamily="66" charset="0"/>
              </a:rPr>
              <a:t>Like it!</a:t>
            </a:r>
            <a:r>
              <a:rPr lang="en-US" dirty="0"/>
              <a:t> 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710126" y="3256967"/>
            <a:ext cx="5228947" cy="1043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Food &amp; Families Facebook</a:t>
            </a:r>
          </a:p>
          <a:p>
            <a:pPr lvl="1"/>
            <a:r>
              <a:rPr lang="en-US" sz="2000" dirty="0" smtClean="0"/>
              <a:t>Meals on Wheels/Senior Meals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Dept. of Social Services food packages </a:t>
            </a:r>
            <a:r>
              <a:rPr lang="en-US" sz="1400" dirty="0" smtClean="0">
                <a:solidFill>
                  <a:srgbClr val="FF0000"/>
                </a:solidFill>
              </a:rPr>
              <a:t>(not sure of correct name)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 Harvest of the </a:t>
            </a:r>
            <a:r>
              <a:rPr lang="en-US" dirty="0" smtClean="0"/>
              <a:t>Month (HOM)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760" y="1353023"/>
            <a:ext cx="6402070" cy="346466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Lessons online for preschool through </a:t>
            </a:r>
            <a:br>
              <a:rPr lang="en-US" sz="2400" dirty="0" smtClean="0"/>
            </a:br>
            <a:r>
              <a:rPr lang="en-US" sz="2400" dirty="0" smtClean="0"/>
              <a:t>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and after </a:t>
            </a:r>
            <a:r>
              <a:rPr lang="en-US" sz="2400" dirty="0"/>
              <a:t>school </a:t>
            </a:r>
            <a:r>
              <a:rPr lang="en-US" sz="2400" dirty="0" smtClean="0"/>
              <a:t>programs at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2"/>
              </a:rPr>
              <a:t>http://www.sdharvestofthemonth.org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Search by food or by season</a:t>
            </a:r>
          </a:p>
          <a:p>
            <a:pPr marL="457200" lvl="2">
              <a:spcBef>
                <a:spcPts val="2000"/>
              </a:spcBef>
            </a:pPr>
            <a:r>
              <a:rPr lang="en-US" sz="1800" dirty="0" smtClean="0"/>
              <a:t>Originally </a:t>
            </a:r>
            <a:r>
              <a:rPr lang="en-US" sz="1800" dirty="0"/>
              <a:t>California Nutrition Network </a:t>
            </a:r>
            <a:br>
              <a:rPr lang="en-US" sz="1800" dirty="0"/>
            </a:br>
            <a:r>
              <a:rPr lang="en-US" sz="1800" dirty="0"/>
              <a:t>“Harvest of the Month” SNAP-Ed </a:t>
            </a:r>
            <a:r>
              <a:rPr lang="en-US" sz="1800" dirty="0" smtClean="0"/>
              <a:t>program </a:t>
            </a:r>
            <a:br>
              <a:rPr lang="en-US" sz="1800" dirty="0" smtClean="0"/>
            </a:br>
            <a:r>
              <a:rPr lang="en-US" sz="1800" dirty="0" smtClean="0"/>
              <a:t>modified </a:t>
            </a:r>
            <a:r>
              <a:rPr lang="en-US" sz="1800" dirty="0"/>
              <a:t>for SD by the SD Discovery </a:t>
            </a:r>
            <a:r>
              <a:rPr lang="en-US" sz="1800" dirty="0" smtClean="0"/>
              <a:t>Center, </a:t>
            </a:r>
            <a:r>
              <a:rPr lang="en-US" sz="1800" dirty="0" smtClean="0"/>
              <a:t>Pierre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iGrow.org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4" y="1339307"/>
            <a:ext cx="1606622" cy="26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Board of Regents,  South Dakota State University    iGrow.org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3" y="136034"/>
            <a:ext cx="5598258" cy="4271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93971" y="1000140"/>
            <a:ext cx="32878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Includes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teaching PowerPoint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teaching notes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note-taking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arent newsletter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recipes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SU_Extension_blocks_HD">
  <a:themeElements>
    <a:clrScheme name="Custom 5">
      <a:dk1>
        <a:srgbClr val="000000"/>
      </a:dk1>
      <a:lt1>
        <a:sysClr val="window" lastClr="FFFFFF"/>
      </a:lt1>
      <a:dk2>
        <a:srgbClr val="1C361A"/>
      </a:dk2>
      <a:lt2>
        <a:srgbClr val="D7E9BE"/>
      </a:lt2>
      <a:accent1>
        <a:srgbClr val="008748"/>
      </a:accent1>
      <a:accent2>
        <a:srgbClr val="D7E9BE"/>
      </a:accent2>
      <a:accent3>
        <a:srgbClr val="65B034"/>
      </a:accent3>
      <a:accent4>
        <a:srgbClr val="007FAA"/>
      </a:accent4>
      <a:accent5>
        <a:srgbClr val="033873"/>
      </a:accent5>
      <a:accent6>
        <a:srgbClr val="898B89"/>
      </a:accent6>
      <a:hlink>
        <a:srgbClr val="007FAA"/>
      </a:hlink>
      <a:folHlink>
        <a:srgbClr val="033873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DSU_Extension_blocks_HD [Read-Only]" id="{A671BA39-21F5-4257-B04C-D8AFDA7ED0BA}" vid="{E981675F-90DF-4CAA-9BF9-B59645135C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E783468BBB67468D3064673E476329" ma:contentTypeVersion="0" ma:contentTypeDescription="Create a new document." ma:contentTypeScope="" ma:versionID="8af256ae5cce2d7be9c4eb4178b7e0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B7E77B-B411-4482-983D-F030F2504180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07D9483-0913-43DF-AE32-FE9FDA3DE8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368E9D-76DA-481C-9421-B4F97AB5F8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STEM Pick Try Like</Template>
  <TotalTime>178</TotalTime>
  <Words>555</Words>
  <Application>Microsoft Office PowerPoint</Application>
  <PresentationFormat>On-screen Show (16:9)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Freestyle Script</vt:lpstr>
      <vt:lpstr>Rockwell</vt:lpstr>
      <vt:lpstr>Wingdings</vt:lpstr>
      <vt:lpstr>SDSU_Extension_blocks_HD</vt:lpstr>
      <vt:lpstr>Pick it! Try it! Like it!</vt:lpstr>
      <vt:lpstr>Full page flyers on  43 different  fruits and vegetables  http://igrow.org/healthy-families/health-and-wellness/pick-it-try-it-like-it/</vt:lpstr>
      <vt:lpstr>Pick it! Try it! Like it!  includes:</vt:lpstr>
      <vt:lpstr>Recipes and video components</vt:lpstr>
      <vt:lpstr>Recipe/Information Card</vt:lpstr>
      <vt:lpstr>PowerPoint Presentation</vt:lpstr>
      <vt:lpstr>Implementations</vt:lpstr>
      <vt:lpstr>SD Harvest of the Month (HOM)</vt:lpstr>
      <vt:lpstr>PowerPoint Presentation</vt:lpstr>
      <vt:lpstr>USDA mini-grants support HOM and Pick it. Try it. Like it.</vt:lpstr>
      <vt:lpstr>Harvest of the Month Mini-grants for youth education</vt:lpstr>
      <vt:lpstr>PTL Research</vt:lpstr>
      <vt:lpstr>HOM Results</vt:lpstr>
      <vt:lpstr>Harvest of the Month in the Home</vt:lpstr>
    </vt:vector>
  </TitlesOfParts>
  <Company>South Dakota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it! Try it! Like it!</dc:title>
  <dc:creator>Wells, Karlys</dc:creator>
  <cp:lastModifiedBy>Wells, Karlys</cp:lastModifiedBy>
  <cp:revision>22</cp:revision>
  <dcterms:created xsi:type="dcterms:W3CDTF">2014-09-24T15:47:26Z</dcterms:created>
  <dcterms:modified xsi:type="dcterms:W3CDTF">2015-10-07T02:09:41Z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0x010100C2E783468BBB67468D3064673E476329</vt:lpwstr>
  </property>
</Properties>
</file>